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4136" r:id="rId1"/>
  </p:sldMasterIdLst>
  <p:notesMasterIdLst>
    <p:notesMasterId r:id="rId16"/>
  </p:notesMasterIdLst>
  <p:sldIdLst>
    <p:sldId id="335" r:id="rId2"/>
    <p:sldId id="336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-5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FA6826B-B860-4D74-906B-9462D7235F08}" type="datetimeFigureOut">
              <a:rPr lang="fa-IR" smtClean="0"/>
              <a:pPr/>
              <a:t>1440/06/12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9E5687C-A779-43F6-A6EB-735D1CC3D23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2486117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A6423AF-B929-4D5B-9B84-8429CB033E66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6848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CD431-B201-43DB-94AA-8A78BC429C39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613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74D32C4-C8D7-49C2-9342-30B18F5FFFB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49642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9F8A1-F0ED-4623-BF18-A207856109F7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6227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CC83B2A-AD8F-47CC-BDAF-597BBD4B8D99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9842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2A60-A4CB-43B7-B649-437109E95B41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6391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E002C-BDD4-4C38-B53B-3BFE13658A96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0517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181D2-49F8-46EA-8345-1DE8A9279A2B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9635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C354A-2671-4C95-B5BA-8D199A1478EE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4919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EA3FBCE-5004-43DB-A1B6-7590CB4E8409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8794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FB42-EB74-4286-9EEA-0F3BDDDEB08C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28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3B393D7-ADA2-4266-A069-FECAB4FF6C1A}" type="datetime1">
              <a:rPr lang="en-US" smtClean="0"/>
              <a:pPr/>
              <a:t>2/17/2019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fa-IR" smtClean="0"/>
              <a:t>کارگاه ﻣﻬﺎﺭﺕﻫﺎی ﺯﻧﺪﮔﯽ ﺑﺮﺍی ﮐﻮﺩﮐﺎﻥ (6 تا 12 ساله) - کرمان 1397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2259828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7" r:id="rId1"/>
    <p:sldLayoutId id="2147484138" r:id="rId2"/>
    <p:sldLayoutId id="2147484139" r:id="rId3"/>
    <p:sldLayoutId id="2147484140" r:id="rId4"/>
    <p:sldLayoutId id="2147484141" r:id="rId5"/>
    <p:sldLayoutId id="2147484142" r:id="rId6"/>
    <p:sldLayoutId id="2147484143" r:id="rId7"/>
    <p:sldLayoutId id="2147484144" r:id="rId8"/>
    <p:sldLayoutId id="2147484145" r:id="rId9"/>
    <p:sldLayoutId id="2147484146" r:id="rId10"/>
    <p:sldLayoutId id="2147484147" r:id="rId11"/>
  </p:sldLayoutIdLst>
  <p:hf hdr="0" dt="0"/>
  <p:txStyles>
    <p:titleStyle>
      <a:lvl1pPr algn="l" defTabSz="457200" rtl="1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06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4897" y="3059489"/>
            <a:ext cx="7582487" cy="3000396"/>
          </a:xfrm>
        </p:spPr>
        <p:txBody>
          <a:bodyPr/>
          <a:lstStyle/>
          <a:p>
            <a:pPr algn="ctr"/>
            <a:r>
              <a:rPr lang="fa-IR" sz="3600" dirty="0" smtClean="0">
                <a:solidFill>
                  <a:srgbClr val="FFFF00"/>
                </a:solidFill>
                <a:cs typeface="B Titr" pitchFamily="2" charset="-78"/>
              </a:rPr>
              <a:t>مدرس</a:t>
            </a:r>
            <a:br>
              <a:rPr lang="fa-IR" sz="3600" dirty="0" smtClean="0">
                <a:solidFill>
                  <a:srgbClr val="FFFF00"/>
                </a:solidFill>
                <a:cs typeface="B Titr" pitchFamily="2" charset="-78"/>
              </a:rPr>
            </a:br>
            <a:r>
              <a:rPr lang="fa-IR" sz="3600" dirty="0" smtClean="0">
                <a:solidFill>
                  <a:srgbClr val="FFFF00"/>
                </a:solidFill>
                <a:cs typeface="B Titr" pitchFamily="2" charset="-78"/>
              </a:rPr>
              <a:t>دکتر مریم کوشا</a:t>
            </a:r>
            <a:br>
              <a:rPr lang="fa-IR" sz="3600" dirty="0" smtClean="0">
                <a:solidFill>
                  <a:srgbClr val="FFFF00"/>
                </a:solidFill>
                <a:cs typeface="B Titr" pitchFamily="2" charset="-78"/>
              </a:rPr>
            </a:br>
            <a:r>
              <a:rPr lang="fa-IR" sz="3600" dirty="0" smtClean="0">
                <a:solidFill>
                  <a:srgbClr val="FFFF00"/>
                </a:solidFill>
                <a:cs typeface="B Titr" pitchFamily="2" charset="-78"/>
              </a:rPr>
              <a:t>فوق تخصص روانپزشکی کودک و نوجوان</a:t>
            </a:r>
            <a:br>
              <a:rPr lang="fa-IR" sz="3600" dirty="0" smtClean="0">
                <a:solidFill>
                  <a:srgbClr val="FFFF00"/>
                </a:solidFill>
                <a:cs typeface="B Titr" pitchFamily="2" charset="-78"/>
              </a:rPr>
            </a:br>
            <a:r>
              <a:rPr lang="fa-IR" sz="3600" dirty="0" smtClean="0">
                <a:solidFill>
                  <a:srgbClr val="FFFF00"/>
                </a:solidFill>
                <a:cs typeface="B Titr" pitchFamily="2" charset="-78"/>
              </a:rPr>
              <a:t>دانشگاه علوم پزشکی گیلان</a:t>
            </a:r>
            <a:endParaRPr lang="en-US" sz="3600" dirty="0">
              <a:solidFill>
                <a:srgbClr val="FFFF00"/>
              </a:solidFill>
              <a:cs typeface="B Titr" pitchFamily="2" charset="-78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 bwMode="gray">
          <a:xfrm>
            <a:off x="570439" y="685736"/>
            <a:ext cx="11219934" cy="3377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a-IR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Mitra" panose="00000400000000000000" pitchFamily="2" charset="-78"/>
              </a:rPr>
              <a:t>انجمن روانپزشکی کودک و نوجوان ایران</a:t>
            </a:r>
            <a:endParaRPr lang="fa-IR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Mitra" panose="00000400000000000000" pitchFamily="2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1191" y="1020431"/>
            <a:ext cx="10993549" cy="1475013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B Titr" panose="00000700000000000000" pitchFamily="2" charset="-78"/>
              </a:rPr>
              <a:t>عنوان موضوع</a:t>
            </a:r>
            <a:br>
              <a:rPr kumimoji="0" lang="fa-IR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B Titr" panose="00000700000000000000" pitchFamily="2" charset="-78"/>
              </a:rPr>
            </a:br>
            <a:r>
              <a:rPr kumimoji="0" lang="fa-IR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B Titr" panose="00000700000000000000" pitchFamily="2" charset="-78"/>
              </a:rPr>
              <a:t> مهارت حل مسئله</a:t>
            </a:r>
            <a:endParaRPr kumimoji="0" lang="fa-IR" sz="3600" b="0" i="0" u="none" strike="noStrike" kern="1200" cap="all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B Titr" panose="00000700000000000000" pitchFamily="2" charset="-78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98917"/>
            <a:ext cx="11029616" cy="1013800"/>
          </a:xfrm>
        </p:spPr>
        <p:txBody>
          <a:bodyPr/>
          <a:lstStyle/>
          <a:p>
            <a:pPr algn="ctr"/>
            <a:r>
              <a:rPr lang="ar-SA" sz="2800" dirty="0" smtClean="0">
                <a:solidFill>
                  <a:srgbClr val="FFFF00"/>
                </a:solidFill>
                <a:cs typeface="B Titr" pitchFamily="2" charset="-78"/>
              </a:rPr>
              <a:t>مرحله سوم: مشخص کردن نکته</a:t>
            </a:r>
            <a:r>
              <a:rPr lang="fa-IR" sz="2800" dirty="0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ar-SA" sz="2800" dirty="0" smtClean="0">
                <a:solidFill>
                  <a:srgbClr val="FFFF00"/>
                </a:solidFill>
                <a:cs typeface="B Titr" pitchFamily="2" charset="-78"/>
              </a:rPr>
              <a:t>های مثبت و منفی هر راه حل</a:t>
            </a:r>
            <a:endParaRPr lang="fa-IR" sz="2800" dirty="0">
              <a:solidFill>
                <a:srgbClr val="FFFF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12" y="2166425"/>
            <a:ext cx="11239579" cy="4487593"/>
          </a:xfrm>
        </p:spPr>
        <p:txBody>
          <a:bodyPr>
            <a:normAutofit/>
          </a:bodyPr>
          <a:lstStyle/>
          <a:p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b="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آرمان می</a:t>
            </a:r>
            <a:r>
              <a:rPr lang="fa-IR" b="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b="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تواند مدت بیشتری در خانه دنبال پاک کنش بگردد</a:t>
            </a:r>
            <a:r>
              <a:rPr lang="ar-SA" b="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.</a:t>
            </a:r>
            <a:endParaRPr lang="fa-IR" sz="2000" b="0" dirty="0" smtClean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>
              <a:buClr>
                <a:srgbClr val="C00000"/>
              </a:buClr>
              <a:buFont typeface="Courier New" pitchFamily="49" charset="0"/>
              <a:buChar char="o"/>
            </a:pPr>
            <a:r>
              <a:rPr lang="ar-SA" sz="2000" dirty="0" smtClean="0">
                <a:solidFill>
                  <a:srgbClr val="C00000"/>
                </a:solidFill>
                <a:cs typeface="B Titr" pitchFamily="2" charset="-78"/>
              </a:rPr>
              <a:t>نتایج مثبت   </a:t>
            </a:r>
            <a:r>
              <a:rPr lang="fa-IR" sz="2000" dirty="0" smtClean="0">
                <a:solidFill>
                  <a:srgbClr val="C00000"/>
                </a:solidFill>
                <a:cs typeface="B Titr" pitchFamily="2" charset="-78"/>
              </a:rPr>
              <a:t>													</a:t>
            </a:r>
            <a:r>
              <a:rPr lang="ar-SA" sz="2000" dirty="0" smtClean="0">
                <a:solidFill>
                  <a:srgbClr val="C00000"/>
                </a:solidFill>
                <a:cs typeface="B Titr" pitchFamily="2" charset="-78"/>
              </a:rPr>
              <a:t>نتایج منفی</a:t>
            </a:r>
            <a:r>
              <a:rPr lang="fa-IR" sz="2000" dirty="0" smtClean="0">
                <a:solidFill>
                  <a:srgbClr val="C00000"/>
                </a:solidFill>
                <a:cs typeface="B Titr" pitchFamily="2" charset="-78"/>
              </a:rPr>
              <a:t>        </a:t>
            </a:r>
          </a:p>
          <a:p>
            <a:pPr lvl="0">
              <a:buClr>
                <a:srgbClr val="C00000"/>
              </a:buClr>
              <a:buNone/>
            </a:pPr>
            <a:r>
              <a:rPr lang="ar-SA" sz="2000" dirty="0" smtClean="0">
                <a:solidFill>
                  <a:srgbClr val="C00000"/>
                </a:solidFill>
                <a:cs typeface="B Yagut" pitchFamily="2" charset="-78"/>
              </a:rPr>
              <a:t>      </a:t>
            </a:r>
            <a:r>
              <a:rPr lang="ar-SA" b="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امکان زیادی هست که پاک کن را پیدا کند.   </a:t>
            </a:r>
            <a:r>
              <a:rPr lang="fa-IR" b="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							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ممکن است پاک کن را پیدا نکند.                                                        </a:t>
            </a:r>
            <a:endParaRPr lang="en-US" sz="2000" b="0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 lvl="0">
              <a:buClr>
                <a:srgbClr val="C00000"/>
              </a:buClr>
              <a:buNone/>
            </a:pP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														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fa-IR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	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ممکن است از سرویس جا بماند. </a:t>
            </a:r>
            <a:endParaRPr lang="fa-IR" b="0" dirty="0" smtClean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 lvl="0"/>
            <a:endParaRPr lang="en-US" sz="1000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b="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آرمان می</a:t>
            </a:r>
            <a:r>
              <a:rPr lang="fa-IR" b="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b="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تواند از پدر و مادرش برای پیدا کردن پاک کن کمک </a:t>
            </a:r>
            <a:r>
              <a:rPr lang="ar-SA" b="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بخواهد.</a:t>
            </a:r>
            <a:endParaRPr lang="en-US" b="0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>
              <a:buClr>
                <a:srgbClr val="C00000"/>
              </a:buClr>
              <a:buFont typeface="Courier New" pitchFamily="49" charset="0"/>
              <a:buChar char="o"/>
            </a:pPr>
            <a:r>
              <a:rPr lang="ar-SA" sz="2000" dirty="0">
                <a:solidFill>
                  <a:srgbClr val="C00000"/>
                </a:solidFill>
                <a:cs typeface="B Titr" pitchFamily="2" charset="-78"/>
              </a:rPr>
              <a:t>نتایج مثبت    </a:t>
            </a:r>
            <a:r>
              <a:rPr lang="fa-IR" sz="2000" dirty="0" smtClean="0">
                <a:solidFill>
                  <a:srgbClr val="C00000"/>
                </a:solidFill>
                <a:cs typeface="B Titr" pitchFamily="2" charset="-78"/>
              </a:rPr>
              <a:t>												</a:t>
            </a:r>
            <a:r>
              <a:rPr lang="ar-SA" sz="2000" dirty="0" smtClean="0">
                <a:solidFill>
                  <a:srgbClr val="C00000"/>
                </a:solidFill>
                <a:cs typeface="B Titr" pitchFamily="2" charset="-78"/>
              </a:rPr>
              <a:t>نتایج منفی</a:t>
            </a:r>
            <a:endParaRPr lang="en-US" sz="2000" dirty="0" smtClean="0">
              <a:solidFill>
                <a:srgbClr val="C00000"/>
              </a:solidFill>
              <a:cs typeface="B Titr" pitchFamily="2" charset="-78"/>
            </a:endParaRPr>
          </a:p>
          <a:p>
            <a:pPr lvl="0">
              <a:buClr>
                <a:srgbClr val="C00000"/>
              </a:buClr>
            </a:pPr>
            <a:r>
              <a:rPr lang="ar-SA" sz="2000" dirty="0" smtClean="0">
                <a:solidFill>
                  <a:srgbClr val="C00000"/>
                </a:solidFill>
                <a:cs typeface="B Titr" pitchFamily="2" charset="-78"/>
              </a:rPr>
              <a:t> </a:t>
            </a:r>
            <a:r>
              <a:rPr lang="ar-SA" b="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امکان دارد آنها بدانند پاک کن کجاست.  </a:t>
            </a:r>
            <a:r>
              <a:rPr lang="fa-IR" b="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							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ممکن است آنها هم پاک کن را پیدا نکنند.                                                           </a:t>
            </a:r>
            <a:endParaRPr lang="en-US" b="0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r>
              <a:rPr lang="fa-IR" b="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	</a:t>
            </a:r>
            <a:r>
              <a:rPr lang="ar-SA" b="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ممکن </a:t>
            </a:r>
            <a:r>
              <a:rPr lang="ar-SA" b="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است از سرویس جا بماند. </a:t>
            </a:r>
            <a:r>
              <a:rPr lang="fa-IR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								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ممکن است آنها سرزنشش کنند که چرا منظم و مرتب نیست.                                              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 lvl="0"/>
            <a:r>
              <a:rPr lang="ar-SA" b="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endParaRPr lang="en-US" b="0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endParaRPr lang="fa-IR" sz="2000" dirty="0">
              <a:solidFill>
                <a:srgbClr val="4B6551"/>
              </a:solidFill>
              <a:cs typeface="B Yagut" pitchFamily="2" charset="-78"/>
            </a:endParaRPr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046" y="2124222"/>
            <a:ext cx="11273245" cy="4352777"/>
          </a:xfrm>
        </p:spPr>
        <p:txBody>
          <a:bodyPr/>
          <a:lstStyle/>
          <a:p>
            <a:pPr>
              <a:buClr>
                <a:srgbClr val="C00000"/>
              </a:buClr>
              <a:buFont typeface="Courier New" pitchFamily="49" charset="0"/>
              <a:buChar char="o"/>
            </a:pPr>
            <a:r>
              <a:rPr lang="ar-SA" dirty="0" smtClean="0"/>
              <a:t>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آرمان می</a:t>
            </a:r>
            <a:r>
              <a:rPr lang="fa-IR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تواند سر راه مدرسه یک پاک کن بخرد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.</a:t>
            </a:r>
            <a:endParaRPr lang="fa-IR" sz="2000" dirty="0" smtClean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>
              <a:buClr>
                <a:srgbClr val="C00000"/>
              </a:buClr>
              <a:buFont typeface="Courier New" pitchFamily="49" charset="0"/>
              <a:buChar char="o"/>
            </a:pPr>
            <a:endParaRPr lang="en-US" sz="2000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>
              <a:buNone/>
            </a:pPr>
            <a:r>
              <a:rPr lang="fa-IR" sz="2000" dirty="0" smtClean="0">
                <a:solidFill>
                  <a:srgbClr val="C00000"/>
                </a:solidFill>
                <a:cs typeface="B Titr" pitchFamily="2" charset="-78"/>
              </a:rPr>
              <a:t>	</a:t>
            </a:r>
            <a:r>
              <a:rPr lang="ar-SA" sz="2000" dirty="0" smtClean="0">
                <a:solidFill>
                  <a:srgbClr val="C00000"/>
                </a:solidFill>
                <a:cs typeface="B Titr" pitchFamily="2" charset="-78"/>
              </a:rPr>
              <a:t>نتایج </a:t>
            </a:r>
            <a:r>
              <a:rPr lang="ar-SA" sz="2000" dirty="0">
                <a:solidFill>
                  <a:srgbClr val="C00000"/>
                </a:solidFill>
                <a:cs typeface="B Titr" pitchFamily="2" charset="-78"/>
              </a:rPr>
              <a:t>مثبت     </a:t>
            </a:r>
            <a:r>
              <a:rPr lang="fa-IR" sz="2000" dirty="0" smtClean="0">
                <a:solidFill>
                  <a:srgbClr val="C00000"/>
                </a:solidFill>
                <a:cs typeface="B Titr" pitchFamily="2" charset="-78"/>
              </a:rPr>
              <a:t>													</a:t>
            </a:r>
            <a:r>
              <a:rPr lang="ar-SA" sz="2000" dirty="0" smtClean="0">
                <a:solidFill>
                  <a:srgbClr val="C00000"/>
                </a:solidFill>
                <a:cs typeface="B Titr" pitchFamily="2" charset="-78"/>
              </a:rPr>
              <a:t>نتایج منفی                                                                </a:t>
            </a:r>
            <a:endParaRPr lang="en-US" sz="2000" dirty="0">
              <a:solidFill>
                <a:srgbClr val="C00000"/>
              </a:solidFill>
              <a:cs typeface="B Titr" pitchFamily="2" charset="-78"/>
            </a:endParaRPr>
          </a:p>
          <a:p>
            <a:pPr lvl="0">
              <a:buClr>
                <a:srgbClr val="C00000"/>
              </a:buClr>
              <a:buFont typeface="Courier New" pitchFamily="49" charset="0"/>
              <a:buChar char="o"/>
            </a:pP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خیالش راحت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می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شود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چون دیگر پاک کن دارد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.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						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پولش خرج می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شود</a:t>
            </a:r>
            <a:endParaRPr lang="fa-IR" sz="2000" dirty="0" smtClean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 lvl="0">
              <a:buClr>
                <a:srgbClr val="C00000"/>
              </a:buClr>
              <a:buFont typeface="Courier New" pitchFamily="49" charset="0"/>
              <a:buChar char="o"/>
            </a:pP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پاک کنش نو می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شود. 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										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راننده سرویس برای او توقف نمی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کند</a:t>
            </a:r>
            <a:r>
              <a:rPr lang="ar-SA" sz="2000" dirty="0" smtClean="0"/>
              <a:t>. 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			</a:t>
            </a:r>
            <a:r>
              <a:rPr lang="fa-IR" sz="2000" dirty="0" smtClean="0"/>
              <a:t>					</a:t>
            </a:r>
            <a:endParaRPr lang="fa-IR" sz="2000" dirty="0" smtClean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 lvl="0">
              <a:buClr>
                <a:srgbClr val="C00000"/>
              </a:buClr>
              <a:buFont typeface="Courier New" pitchFamily="49" charset="0"/>
              <a:buChar char="o"/>
            </a:pPr>
            <a:endParaRPr lang="fa-IR" sz="2000" dirty="0" smtClean="0"/>
          </a:p>
          <a:p>
            <a:pPr>
              <a:buClr>
                <a:srgbClr val="C00000"/>
              </a:buClr>
              <a:buFont typeface="Courier New" pitchFamily="49" charset="0"/>
              <a:buChar char="o"/>
            </a:pP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آرمان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می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ت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واند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در کلاس از دوستش یک مدادپاک کن قرض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بگیرد.</a:t>
            </a:r>
            <a:endParaRPr lang="en-US" sz="2000" dirty="0" smtClean="0"/>
          </a:p>
          <a:p>
            <a:pPr>
              <a:buNone/>
            </a:pPr>
            <a:r>
              <a:rPr lang="fa-IR" sz="2000" dirty="0" smtClean="0">
                <a:solidFill>
                  <a:srgbClr val="C00000"/>
                </a:solidFill>
                <a:cs typeface="B Titr" pitchFamily="2" charset="-78"/>
              </a:rPr>
              <a:t>		</a:t>
            </a:r>
            <a:r>
              <a:rPr lang="ar-SA" sz="2000" dirty="0" smtClean="0">
                <a:solidFill>
                  <a:srgbClr val="C00000"/>
                </a:solidFill>
                <a:cs typeface="B Titr" pitchFamily="2" charset="-78"/>
              </a:rPr>
              <a:t>نتایج مثبت</a:t>
            </a:r>
            <a:r>
              <a:rPr lang="fa-IR" sz="2000" dirty="0" smtClean="0">
                <a:solidFill>
                  <a:srgbClr val="C00000"/>
                </a:solidFill>
                <a:cs typeface="B Titr" pitchFamily="2" charset="-78"/>
              </a:rPr>
              <a:t> 												نتایج منفی</a:t>
            </a:r>
            <a:r>
              <a:rPr lang="ar-SA" sz="2000" dirty="0" smtClean="0">
                <a:solidFill>
                  <a:srgbClr val="C00000"/>
                </a:solidFill>
                <a:cs typeface="B Titr" pitchFamily="2" charset="-78"/>
              </a:rPr>
              <a:t>                                                                     </a:t>
            </a:r>
            <a:endParaRPr lang="en-US" sz="2000" dirty="0" smtClean="0">
              <a:solidFill>
                <a:srgbClr val="C00000"/>
              </a:solidFill>
              <a:cs typeface="B Titr" pitchFamily="2" charset="-78"/>
            </a:endParaRPr>
          </a:p>
          <a:p>
            <a:endParaRPr lang="fa-I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06769"/>
          </a:xfrm>
        </p:spPr>
        <p:txBody>
          <a:bodyPr/>
          <a:lstStyle/>
          <a:p>
            <a:pPr algn="ctr"/>
            <a:r>
              <a:rPr lang="ar-SA" sz="2800" dirty="0" smtClean="0">
                <a:solidFill>
                  <a:srgbClr val="FFFF00"/>
                </a:solidFill>
                <a:cs typeface="B Titr" pitchFamily="2" charset="-78"/>
              </a:rPr>
              <a:t>مرحله سوم: مشخص کردن نکته</a:t>
            </a:r>
            <a:r>
              <a:rPr lang="fa-IR" sz="2800" dirty="0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ar-SA" sz="2800" dirty="0" smtClean="0">
                <a:solidFill>
                  <a:srgbClr val="FFFF00"/>
                </a:solidFill>
                <a:cs typeface="B Titr" pitchFamily="2" charset="-78"/>
              </a:rPr>
              <a:t>های مثبت و منفی هر راه حل</a:t>
            </a:r>
            <a:endParaRPr lang="fa-IR" sz="2800" dirty="0">
              <a:solidFill>
                <a:srgbClr val="FFFF00"/>
              </a:solidFill>
              <a:cs typeface="B Titr" pitchFamily="2" charset="-78"/>
            </a:endParaRPr>
          </a:p>
        </p:txBody>
      </p:sp>
      <p:pic>
        <p:nvPicPr>
          <p:cNvPr id="5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9655"/>
            <a:ext cx="12192000" cy="714356"/>
          </a:xfrm>
        </p:spPr>
        <p:txBody>
          <a:bodyPr/>
          <a:lstStyle/>
          <a:p>
            <a:pPr algn="ctr"/>
            <a:r>
              <a:rPr lang="ar-SA" sz="3200" b="1" dirty="0">
                <a:solidFill>
                  <a:srgbClr val="FFFF00"/>
                </a:solidFill>
                <a:cs typeface="B Titr" pitchFamily="2" charset="-78"/>
              </a:rPr>
              <a:t>مرحله چهارم: انتخاب </a:t>
            </a:r>
            <a:r>
              <a:rPr lang="ar-SA" sz="3200" b="1" dirty="0" smtClean="0">
                <a:solidFill>
                  <a:srgbClr val="FFFF00"/>
                </a:solidFill>
                <a:cs typeface="B Titr" pitchFamily="2" charset="-78"/>
              </a:rPr>
              <a:t>مناسب</a:t>
            </a:r>
            <a:r>
              <a:rPr lang="fa-IR" sz="3200" b="1" dirty="0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ar-SA" sz="3200" b="1" dirty="0" smtClean="0">
                <a:solidFill>
                  <a:srgbClr val="FFFF00"/>
                </a:solidFill>
                <a:cs typeface="B Titr" pitchFamily="2" charset="-78"/>
              </a:rPr>
              <a:t>ترین </a:t>
            </a:r>
            <a:r>
              <a:rPr lang="ar-SA" sz="3200" b="1" dirty="0">
                <a:solidFill>
                  <a:srgbClr val="FFFF00"/>
                </a:solidFill>
                <a:cs typeface="B Titr" pitchFamily="2" charset="-78"/>
              </a:rPr>
              <a:t>راه حل و عمل کردن به آن</a:t>
            </a:r>
            <a:endParaRPr lang="fa-IR" sz="3200" dirty="0">
              <a:solidFill>
                <a:srgbClr val="FFFF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9317" y="2166424"/>
            <a:ext cx="11026472" cy="4310575"/>
          </a:xfrm>
        </p:spPr>
        <p:txBody>
          <a:bodyPr/>
          <a:lstStyle/>
          <a:p>
            <a:pPr algn="justLow">
              <a:lnSpc>
                <a:spcPct val="20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آرمان تصمیم گرفت از پاک کن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مداد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سیاهش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استفاده کند چون به این صورت هم از سرویس جا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نمی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ماند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، هم پولش خرج 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/>
            </a:r>
            <a:b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</a:b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نمی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شد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، هم کسی دعوایش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نمی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کرد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، هم بعد که از مدرسه بر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می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گشت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وقت داشت سر فرصت پاک کنش را پیدا کند. </a:t>
            </a:r>
            <a:endParaRPr lang="en-US" sz="2000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 algn="justLow">
              <a:buClr>
                <a:srgbClr val="C00000"/>
              </a:buClr>
              <a:buFont typeface="Courier New" pitchFamily="49" charset="0"/>
              <a:buChar char="o"/>
            </a:pPr>
            <a:endParaRPr lang="fa-IR" dirty="0">
              <a:solidFill>
                <a:srgbClr val="476956"/>
              </a:solidFill>
              <a:cs typeface="B Yagut" pitchFamily="2" charset="-78"/>
            </a:endParaRPr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75291"/>
            <a:ext cx="121920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ar-SA" sz="2800" b="1" dirty="0">
                <a:solidFill>
                  <a:srgbClr val="FFFF00"/>
                </a:solidFill>
                <a:cs typeface="B Titr" pitchFamily="2" charset="-78"/>
              </a:rPr>
              <a:t>مرحله پنجم: ارزیابی در مورد راه حل به کار رفته و دادن پاداش به خود </a:t>
            </a:r>
            <a:r>
              <a:rPr lang="en-US" sz="2800" dirty="0">
                <a:solidFill>
                  <a:srgbClr val="FFFF00"/>
                </a:solidFill>
                <a:cs typeface="B Titr" pitchFamily="2" charset="-78"/>
              </a:rPr>
              <a:t/>
            </a:r>
            <a:br>
              <a:rPr lang="en-US" sz="2800" dirty="0">
                <a:solidFill>
                  <a:srgbClr val="FFFF00"/>
                </a:solidFill>
                <a:cs typeface="B Titr" pitchFamily="2" charset="-78"/>
              </a:rPr>
            </a:br>
            <a:endParaRPr lang="fa-IR" sz="2800" dirty="0">
              <a:solidFill>
                <a:srgbClr val="FFFF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182" y="1643050"/>
            <a:ext cx="10673605" cy="4833950"/>
          </a:xfrm>
        </p:spPr>
        <p:txBody>
          <a:bodyPr/>
          <a:lstStyle/>
          <a:p>
            <a:pPr algn="justLow">
              <a:lnSpc>
                <a:spcPct val="20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آرمان در کلاس ریاضی با مشکلی روبرو نشد و از راه حل انتخابی و تصمیم خودش راضی بود. به همین دلیل به خودش گفت: «آفرین خوب فکری کردم، مشکل حل شد!»</a:t>
            </a:r>
            <a:endParaRPr lang="en-US" sz="2000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>
              <a:lnSpc>
                <a:spcPct val="200000"/>
              </a:lnSpc>
              <a:buClr>
                <a:srgbClr val="C00000"/>
              </a:buClr>
              <a:buFont typeface="Courier New" pitchFamily="49" charset="0"/>
              <a:buChar char="o"/>
            </a:pPr>
            <a:endParaRPr lang="fa-IR" dirty="0">
              <a:solidFill>
                <a:srgbClr val="4B6551"/>
              </a:solidFill>
              <a:cs typeface="B Yagut" pitchFamily="2" charset="-78"/>
            </a:endParaRPr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  <p:pic>
        <p:nvPicPr>
          <p:cNvPr id="1029" name="Picture 5" descr="K:\Documents and Settings\amozesh2\Desktop\7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0666" y="4462463"/>
            <a:ext cx="4533094" cy="20086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2874" y="225082"/>
            <a:ext cx="10307845" cy="1983545"/>
          </a:xfrm>
        </p:spPr>
        <p:txBody>
          <a:bodyPr/>
          <a:lstStyle/>
          <a:p>
            <a:pPr algn="ctr">
              <a:buNone/>
            </a:pPr>
            <a:r>
              <a:rPr lang="fa-IR" sz="3200" dirty="0" smtClean="0">
                <a:solidFill>
                  <a:srgbClr val="FFFF00"/>
                </a:solidFill>
                <a:cs typeface="B Titr" pitchFamily="2" charset="-78"/>
              </a:rPr>
              <a:t>کار گروهی</a:t>
            </a:r>
          </a:p>
          <a:p>
            <a:pPr algn="ctr">
              <a:buNone/>
            </a:pPr>
            <a:r>
              <a:rPr lang="fa-IR" sz="3200" dirty="0" smtClean="0">
                <a:solidFill>
                  <a:srgbClr val="FFFF00"/>
                </a:solidFill>
                <a:cs typeface="B Titr" pitchFamily="2" charset="-78"/>
              </a:rPr>
              <a:t>تمرین مهارت حل مسئله</a:t>
            </a:r>
            <a:endParaRPr lang="fa-IR" sz="3200" dirty="0">
              <a:solidFill>
                <a:srgbClr val="FFFF00"/>
              </a:solidFill>
              <a:cs typeface="B Titr" pitchFamily="2" charset="-78"/>
            </a:endParaRPr>
          </a:p>
        </p:txBody>
      </p:sp>
      <p:pic>
        <p:nvPicPr>
          <p:cNvPr id="1026" name="Picture 2" descr="K:\Documents and Settings\amozesh2\Desktop\7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5920" y="2307102"/>
            <a:ext cx="8398412" cy="4550898"/>
          </a:xfrm>
          <a:prstGeom prst="rect">
            <a:avLst/>
          </a:prstGeom>
          <a:noFill/>
        </p:spPr>
      </p:pic>
      <p:pic>
        <p:nvPicPr>
          <p:cNvPr id="4" name="Content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1285860"/>
            <a:ext cx="9505987" cy="5191140"/>
          </a:xfrm>
        </p:spPr>
        <p:txBody>
          <a:bodyPr>
            <a:normAutofit/>
          </a:bodyPr>
          <a:lstStyle/>
          <a:p>
            <a:pPr lvl="0">
              <a:lnSpc>
                <a:spcPct val="20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sz="24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کودکان با مفهوم مشکل یا مسئله و </a:t>
            </a:r>
            <a:r>
              <a:rPr lang="ar-SA" sz="2400" dirty="0">
                <a:solidFill>
                  <a:srgbClr val="FF0000"/>
                </a:solidFill>
                <a:cs typeface="B Yagut" pitchFamily="2" charset="-78"/>
              </a:rPr>
              <a:t>اهمیت</a:t>
            </a:r>
            <a:r>
              <a:rPr lang="ar-SA" sz="24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تشخیص آن در زندگی آشنا شوند.</a:t>
            </a:r>
            <a:endParaRPr lang="en-US" sz="2400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 lvl="0">
              <a:lnSpc>
                <a:spcPct val="20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sz="24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کودکان با</a:t>
            </a:r>
            <a:r>
              <a:rPr lang="ar-SA" sz="2400" dirty="0">
                <a:solidFill>
                  <a:srgbClr val="FF0000"/>
                </a:solidFill>
                <a:cs typeface="B Yagut" pitchFamily="2" charset="-78"/>
              </a:rPr>
              <a:t> مراحل </a:t>
            </a:r>
            <a:r>
              <a:rPr lang="ar-SA" sz="24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مهارت حل مسئله آشنا شوند. </a:t>
            </a:r>
            <a:endParaRPr lang="en-US" sz="2400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 lvl="0">
              <a:lnSpc>
                <a:spcPct val="20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sz="24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کودکان بتوانند مراحل مهارت را به تنهایی در </a:t>
            </a:r>
            <a:r>
              <a:rPr lang="ar-SA" sz="24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موقعیت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4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های </a:t>
            </a:r>
            <a:r>
              <a:rPr lang="ar-SA" sz="24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ساده </a:t>
            </a:r>
            <a:r>
              <a:rPr lang="ar-SA" sz="2400" dirty="0">
                <a:solidFill>
                  <a:srgbClr val="FF0000"/>
                </a:solidFill>
                <a:cs typeface="B Yagut" pitchFamily="2" charset="-78"/>
              </a:rPr>
              <a:t>به کار ببرند.</a:t>
            </a:r>
            <a:endParaRPr lang="en-US" sz="2400" dirty="0">
              <a:solidFill>
                <a:srgbClr val="FF0000"/>
              </a:solidFill>
              <a:cs typeface="B Yagut" pitchFamily="2" charset="-78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864703"/>
            <a:ext cx="12192000" cy="533400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هدف ها</a:t>
            </a:r>
            <a:endParaRPr lang="fa-IR" dirty="0">
              <a:solidFill>
                <a:srgbClr val="FFFF00"/>
              </a:solidFill>
              <a:cs typeface="B Titr" pitchFamily="2" charset="-78"/>
            </a:endParaRPr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68" y="785794"/>
            <a:ext cx="10096571" cy="5691206"/>
          </a:xfrm>
        </p:spPr>
        <p:txBody>
          <a:bodyPr/>
          <a:lstStyle/>
          <a:p>
            <a:pPr algn="justLow">
              <a:lnSpc>
                <a:spcPct val="20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تمام 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انسانها </a:t>
            </a:r>
            <a:r>
              <a:rPr lang="ar-SA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در زندگی هر روزه با 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مشکل</a:t>
            </a:r>
            <a:r>
              <a:rPr lang="fa-IR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های </a:t>
            </a:r>
            <a:r>
              <a:rPr lang="ar-SA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مختلفی روبرو 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می</a:t>
            </a:r>
            <a:r>
              <a:rPr lang="fa-IR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شوند </a:t>
            </a:r>
            <a:r>
              <a:rPr lang="ar-SA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و لازم است آنها را به صورت درست حل و بر طرف کنند. </a:t>
            </a:r>
            <a:r>
              <a:rPr lang="ar-SA" dirty="0" smtClean="0">
                <a:solidFill>
                  <a:srgbClr val="FF0000"/>
                </a:solidFill>
                <a:cs typeface="B Yagut" pitchFamily="2" charset="-78"/>
              </a:rPr>
              <a:t>مشکل</a:t>
            </a:r>
            <a:r>
              <a:rPr lang="fa-IR" dirty="0" smtClean="0">
                <a:solidFill>
                  <a:srgbClr val="FF0000"/>
                </a:solidFill>
                <a:cs typeface="B Yagut" pitchFamily="2" charset="-78"/>
              </a:rPr>
              <a:t> </a:t>
            </a:r>
            <a:r>
              <a:rPr lang="ar-SA" dirty="0" smtClean="0">
                <a:solidFill>
                  <a:srgbClr val="FF0000"/>
                </a:solidFill>
                <a:cs typeface="B Yagut" pitchFamily="2" charset="-78"/>
              </a:rPr>
              <a:t>ها </a:t>
            </a:r>
            <a:r>
              <a:rPr lang="ar-SA" dirty="0">
                <a:solidFill>
                  <a:srgbClr val="FF0000"/>
                </a:solidFill>
                <a:cs typeface="B Yagut" pitchFamily="2" charset="-78"/>
              </a:rPr>
              <a:t>و </a:t>
            </a:r>
            <a:r>
              <a:rPr lang="ar-SA" dirty="0" smtClean="0">
                <a:solidFill>
                  <a:srgbClr val="FF0000"/>
                </a:solidFill>
                <a:cs typeface="B Yagut" pitchFamily="2" charset="-78"/>
              </a:rPr>
              <a:t>مسئله</a:t>
            </a:r>
            <a:r>
              <a:rPr lang="fa-IR" dirty="0" smtClean="0">
                <a:solidFill>
                  <a:srgbClr val="FF0000"/>
                </a:solidFill>
                <a:cs typeface="B Yagut" pitchFamily="2" charset="-78"/>
              </a:rPr>
              <a:t> </a:t>
            </a:r>
            <a:r>
              <a:rPr lang="ar-SA" dirty="0" smtClean="0">
                <a:solidFill>
                  <a:srgbClr val="FF0000"/>
                </a:solidFill>
                <a:cs typeface="B Yagut" pitchFamily="2" charset="-78"/>
              </a:rPr>
              <a:t>ها </a:t>
            </a:r>
            <a:r>
              <a:rPr lang="ar-SA" dirty="0">
                <a:solidFill>
                  <a:srgbClr val="FF0000"/>
                </a:solidFill>
                <a:cs typeface="B Yagut" pitchFamily="2" charset="-78"/>
              </a:rPr>
              <a:t>بخشی طبیعی از زندگی ما هستند</a:t>
            </a:r>
            <a:r>
              <a:rPr lang="ar-SA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. بنابراین باید یاد بگیریم چطور آنها را برطرف کنیم یا با آنها کنار بیاییم. یکی از 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مهارتهای</a:t>
            </a:r>
            <a:r>
              <a:rPr lang="ar-SA" dirty="0" smtClean="0">
                <a:solidFill>
                  <a:srgbClr val="FF0000"/>
                </a:solidFill>
                <a:cs typeface="B Yagut" pitchFamily="2" charset="-78"/>
              </a:rPr>
              <a:t> </a:t>
            </a:r>
            <a:r>
              <a:rPr lang="ar-SA" dirty="0">
                <a:solidFill>
                  <a:srgbClr val="FF0000"/>
                </a:solidFill>
                <a:cs typeface="B Yagut" pitchFamily="2" charset="-78"/>
              </a:rPr>
              <a:t>اصلی </a:t>
            </a:r>
            <a:r>
              <a:rPr lang="ar-SA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که به موفقیت ما در زندگی کمک  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می</a:t>
            </a:r>
            <a:r>
              <a:rPr lang="fa-IR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کند </a:t>
            </a:r>
            <a:r>
              <a:rPr lang="ar-SA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مهارت حل مسئله است. </a:t>
            </a:r>
            <a:endParaRPr lang="en-US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 algn="justLow">
              <a:lnSpc>
                <a:spcPct val="200000"/>
              </a:lnSpc>
              <a:buClr>
                <a:srgbClr val="C00000"/>
              </a:buClr>
              <a:buFont typeface="Courier New" pitchFamily="49" charset="0"/>
              <a:buChar char="o"/>
            </a:pPr>
            <a:endParaRPr lang="fa-I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058351"/>
            <a:ext cx="12192000" cy="533400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مقدمه</a:t>
            </a:r>
            <a:endParaRPr lang="fa-IR" dirty="0">
              <a:solidFill>
                <a:srgbClr val="FFFF00"/>
              </a:solidFill>
              <a:cs typeface="B Titr" pitchFamily="2" charset="-78"/>
            </a:endParaRPr>
          </a:p>
        </p:txBody>
      </p:sp>
      <p:pic>
        <p:nvPicPr>
          <p:cNvPr id="5" name="Picture 2" descr="K:\Documents and Settings\amozesh2\Desktop\4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5310" y="4360985"/>
            <a:ext cx="4286280" cy="2145323"/>
          </a:xfrm>
          <a:prstGeom prst="rect">
            <a:avLst/>
          </a:prstGeom>
          <a:noFill/>
        </p:spPr>
      </p:pic>
      <p:pic>
        <p:nvPicPr>
          <p:cNvPr id="6" name="Content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0671" y="1322363"/>
            <a:ext cx="10526482" cy="2489982"/>
          </a:xfrm>
        </p:spPr>
        <p:txBody>
          <a:bodyPr>
            <a:normAutofit/>
          </a:bodyPr>
          <a:lstStyle/>
          <a:p>
            <a:pPr algn="justLow">
              <a:lnSpc>
                <a:spcPct val="20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وقتی به </a:t>
            </a:r>
            <a:r>
              <a:rPr lang="ar-SA" sz="2000" dirty="0">
                <a:solidFill>
                  <a:srgbClr val="FF0000"/>
                </a:solidFill>
                <a:cs typeface="B Yagut" pitchFamily="2" charset="-78"/>
              </a:rPr>
              <a:t>سرعت و بدون بررسی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کافی تصمیم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می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گیریم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در مورد یک مشکل چگونه رفتار کنیم، احتمال </a:t>
            </a:r>
            <a:r>
              <a:rPr lang="ar-SA" sz="2000" dirty="0">
                <a:solidFill>
                  <a:srgbClr val="FF0000"/>
                </a:solidFill>
                <a:cs typeface="B Yagut" pitchFamily="2" charset="-78"/>
              </a:rPr>
              <a:t>اشتباه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عمل کردن و تجربه پیامدهای منفی بیشتر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می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شود</a:t>
            </a:r>
            <a:endParaRPr lang="fa-IR" sz="2000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033515"/>
            <a:ext cx="12192000" cy="533400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مقدمه</a:t>
            </a:r>
            <a:endParaRPr lang="fa-IR" dirty="0">
              <a:solidFill>
                <a:srgbClr val="FFFF00"/>
              </a:solidFill>
              <a:cs typeface="B Titr" pitchFamily="2" charset="-78"/>
            </a:endParaRPr>
          </a:p>
        </p:txBody>
      </p:sp>
      <p:pic>
        <p:nvPicPr>
          <p:cNvPr id="2051" name="Picture 3" descr="K:\Documents and Settings\amozesh2\Desktop\7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3681" y="4051495"/>
            <a:ext cx="5608320" cy="2806505"/>
          </a:xfrm>
          <a:prstGeom prst="rect">
            <a:avLst/>
          </a:prstGeom>
          <a:noFill/>
        </p:spPr>
      </p:pic>
      <p:pic>
        <p:nvPicPr>
          <p:cNvPr id="5" name="Content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114" y="2194560"/>
            <a:ext cx="11068675" cy="1688123"/>
          </a:xfrm>
        </p:spPr>
        <p:txBody>
          <a:bodyPr/>
          <a:lstStyle/>
          <a:p>
            <a:pPr algn="justLow">
              <a:lnSpc>
                <a:spcPct val="20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اگر مشکلات حل نشده باقی بمانند باعث </a:t>
            </a:r>
            <a:r>
              <a:rPr lang="ar-SA" dirty="0">
                <a:solidFill>
                  <a:srgbClr val="FF0000"/>
                </a:solidFill>
                <a:cs typeface="B Yagut" pitchFamily="2" charset="-78"/>
              </a:rPr>
              <a:t>اضطراب و </a:t>
            </a:r>
            <a:r>
              <a:rPr lang="ar-SA" dirty="0" smtClean="0">
                <a:solidFill>
                  <a:srgbClr val="FF0000"/>
                </a:solidFill>
                <a:cs typeface="B Yagut" pitchFamily="2" charset="-78"/>
              </a:rPr>
              <a:t>نگرانی 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می</a:t>
            </a:r>
            <a:r>
              <a:rPr lang="fa-IR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شوند </a:t>
            </a:r>
            <a:r>
              <a:rPr lang="ar-SA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و ممکن است خود را به صورت 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ناراحتی</a:t>
            </a:r>
            <a:r>
              <a:rPr lang="fa-IR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های </a:t>
            </a:r>
            <a:r>
              <a:rPr lang="ar-SA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جسمی مانند سردرد و دل درد و خستگی نشان </a:t>
            </a:r>
            <a:r>
              <a:rPr lang="ar-SA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دهند</a:t>
            </a:r>
            <a:r>
              <a:rPr lang="fa-IR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.</a:t>
            </a:r>
            <a:endParaRPr lang="fa-IR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850635"/>
            <a:ext cx="12192000" cy="533400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مقدمه</a:t>
            </a:r>
            <a:endParaRPr lang="fa-IR" dirty="0">
              <a:solidFill>
                <a:srgbClr val="FFFF00"/>
              </a:solidFill>
              <a:cs typeface="B Titr" pitchFamily="2" charset="-78"/>
            </a:endParaRPr>
          </a:p>
        </p:txBody>
      </p:sp>
      <p:pic>
        <p:nvPicPr>
          <p:cNvPr id="5123" name="Picture 3" descr="K:\Documents and Settings\amozesh2\Desktop\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7979" y="4071942"/>
            <a:ext cx="5139418" cy="2428868"/>
          </a:xfrm>
          <a:prstGeom prst="rect">
            <a:avLst/>
          </a:prstGeom>
          <a:noFill/>
        </p:spPr>
      </p:pic>
      <p:pic>
        <p:nvPicPr>
          <p:cNvPr id="5" name="Content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50635"/>
            <a:ext cx="12192000" cy="533400"/>
          </a:xfrm>
        </p:spPr>
        <p:txBody>
          <a:bodyPr/>
          <a:lstStyle/>
          <a:p>
            <a:pPr algn="ctr"/>
            <a:r>
              <a:rPr lang="ar-SA" b="1" dirty="0">
                <a:solidFill>
                  <a:srgbClr val="FFFF00"/>
                </a:solidFill>
                <a:cs typeface="B Titr" pitchFamily="2" charset="-78"/>
              </a:rPr>
              <a:t>مراحل اصلی مهارت حل </a:t>
            </a:r>
            <a:r>
              <a:rPr lang="ar-SA" b="1" dirty="0" smtClean="0">
                <a:solidFill>
                  <a:srgbClr val="FFFF00"/>
                </a:solidFill>
                <a:cs typeface="B Titr" pitchFamily="2" charset="-78"/>
              </a:rPr>
              <a:t>مسئله</a:t>
            </a:r>
            <a:endParaRPr lang="fa-IR" dirty="0">
              <a:solidFill>
                <a:srgbClr val="FFFF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62" y="1571612"/>
            <a:ext cx="11049077" cy="4905388"/>
          </a:xfrm>
        </p:spPr>
        <p:txBody>
          <a:bodyPr/>
          <a:lstStyle/>
          <a:p>
            <a:pPr>
              <a:lnSpc>
                <a:spcPct val="20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dirty="0">
                <a:solidFill>
                  <a:schemeClr val="accent1">
                    <a:lumMod val="50000"/>
                  </a:schemeClr>
                </a:solidFill>
                <a:cs typeface="B Titr" pitchFamily="2" charset="-78"/>
              </a:rPr>
              <a:t>مرحله اول: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مشخص کردن و </a:t>
            </a:r>
            <a:r>
              <a:rPr lang="ar-SA" sz="2000" dirty="0">
                <a:solidFill>
                  <a:srgbClr val="FF0000"/>
                </a:solidFill>
                <a:cs typeface="B Yagut" pitchFamily="2" charset="-78"/>
              </a:rPr>
              <a:t>توصیف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مشکل</a:t>
            </a:r>
            <a:endParaRPr lang="en-US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>
              <a:lnSpc>
                <a:spcPct val="20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dirty="0">
                <a:solidFill>
                  <a:schemeClr val="accent1">
                    <a:lumMod val="50000"/>
                  </a:schemeClr>
                </a:solidFill>
                <a:cs typeface="B Titr" pitchFamily="2" charset="-78"/>
              </a:rPr>
              <a:t>مرحله دوم: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فکر و مطرح کردن </a:t>
            </a:r>
            <a:r>
              <a:rPr lang="ar-SA" sz="2000" dirty="0">
                <a:solidFill>
                  <a:srgbClr val="FF0000"/>
                </a:solidFill>
                <a:cs typeface="B Yagut" pitchFamily="2" charset="-78"/>
              </a:rPr>
              <a:t>راه حل</a:t>
            </a:r>
            <a:r>
              <a:rPr lang="fa-IR" sz="2000" dirty="0">
                <a:solidFill>
                  <a:srgbClr val="FF0000"/>
                </a:solidFill>
                <a:cs typeface="B Yagut" pitchFamily="2" charset="-78"/>
              </a:rPr>
              <a:t> </a:t>
            </a:r>
            <a:r>
              <a:rPr lang="ar-SA" sz="2000" dirty="0">
                <a:solidFill>
                  <a:srgbClr val="FF0000"/>
                </a:solidFill>
                <a:cs typeface="B Yagut" pitchFamily="2" charset="-78"/>
              </a:rPr>
              <a:t>های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مختلف</a:t>
            </a:r>
            <a:endParaRPr lang="en-US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>
              <a:lnSpc>
                <a:spcPct val="20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dirty="0">
                <a:solidFill>
                  <a:schemeClr val="accent1">
                    <a:lumMod val="50000"/>
                  </a:schemeClr>
                </a:solidFill>
                <a:cs typeface="B Titr" pitchFamily="2" charset="-78"/>
              </a:rPr>
              <a:t>مرحله سوم: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مشخص کردن </a:t>
            </a:r>
            <a:r>
              <a:rPr lang="ar-SA" sz="2000" dirty="0">
                <a:solidFill>
                  <a:srgbClr val="FF0000"/>
                </a:solidFill>
                <a:cs typeface="B Yagut" pitchFamily="2" charset="-78"/>
              </a:rPr>
              <a:t>نکته</a:t>
            </a:r>
            <a:r>
              <a:rPr lang="fa-IR" sz="2000" dirty="0">
                <a:solidFill>
                  <a:srgbClr val="FF0000"/>
                </a:solidFill>
                <a:cs typeface="B Yagut" pitchFamily="2" charset="-78"/>
              </a:rPr>
              <a:t> </a:t>
            </a:r>
            <a:r>
              <a:rPr lang="ar-SA" sz="2000" dirty="0">
                <a:solidFill>
                  <a:srgbClr val="FF0000"/>
                </a:solidFill>
                <a:cs typeface="B Yagut" pitchFamily="2" charset="-78"/>
              </a:rPr>
              <a:t>های مثبت و منفی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هر راه حل</a:t>
            </a:r>
            <a:endParaRPr lang="en-US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>
              <a:lnSpc>
                <a:spcPct val="20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dirty="0">
                <a:solidFill>
                  <a:schemeClr val="accent1">
                    <a:lumMod val="50000"/>
                  </a:schemeClr>
                </a:solidFill>
                <a:cs typeface="B Titr" pitchFamily="2" charset="-78"/>
              </a:rPr>
              <a:t>مرحله چهارم: </a:t>
            </a:r>
            <a:r>
              <a:rPr lang="ar-SA" sz="2000" dirty="0">
                <a:solidFill>
                  <a:srgbClr val="FF0000"/>
                </a:solidFill>
                <a:cs typeface="B Yagut" pitchFamily="2" charset="-78"/>
              </a:rPr>
              <a:t>انتخاب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مناسب</a:t>
            </a:r>
            <a:r>
              <a:rPr lang="fa-IR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ترین راه حل و عمل کردن به آن</a:t>
            </a:r>
            <a:endParaRPr lang="en-US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>
              <a:lnSpc>
                <a:spcPct val="20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dirty="0">
                <a:solidFill>
                  <a:schemeClr val="accent1">
                    <a:lumMod val="50000"/>
                  </a:schemeClr>
                </a:solidFill>
                <a:cs typeface="B Titr" pitchFamily="2" charset="-78"/>
              </a:rPr>
              <a:t>مرحله پنجم: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ارزیابی در مورد راه حل به کار رفته و </a:t>
            </a:r>
            <a:r>
              <a:rPr lang="ar-SA" sz="2000" dirty="0">
                <a:solidFill>
                  <a:srgbClr val="FF0000"/>
                </a:solidFill>
                <a:cs typeface="B Yagut" pitchFamily="2" charset="-78"/>
              </a:rPr>
              <a:t>دادن پاداش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به خود </a:t>
            </a:r>
            <a:endParaRPr lang="fa-IR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20973"/>
            <a:ext cx="12192000" cy="533400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تمرین 1</a:t>
            </a:r>
            <a:endParaRPr lang="fa-IR" dirty="0">
              <a:solidFill>
                <a:srgbClr val="FFFF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047" y="1357298"/>
            <a:ext cx="10892242" cy="5119702"/>
          </a:xfrm>
        </p:spPr>
        <p:txBody>
          <a:bodyPr/>
          <a:lstStyle/>
          <a:p>
            <a:pPr algn="justLow">
              <a:lnSpc>
                <a:spcPct val="20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sz="24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«صبح است و آرمان دارد برای رفتن به مدرسه حاضر می</a:t>
            </a:r>
            <a:r>
              <a:rPr lang="fa-IR" sz="24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4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شود. او دارد وسایل </a:t>
            </a:r>
            <a:r>
              <a:rPr lang="ar-SA" sz="24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مد</a:t>
            </a: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ر</a:t>
            </a:r>
            <a:r>
              <a:rPr lang="ar-SA" sz="24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سه </a:t>
            </a:r>
            <a:r>
              <a:rPr lang="ar-SA" sz="24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را در کیف می</a:t>
            </a:r>
            <a:r>
              <a:rPr lang="fa-IR" sz="24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4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گذارد اما نمی</a:t>
            </a:r>
            <a:r>
              <a:rPr lang="fa-IR" sz="24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4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تواند </a:t>
            </a: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4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مداد </a:t>
            </a:r>
            <a:r>
              <a:rPr lang="ar-SA" sz="24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پاک کنش را پیدا کند. او سر زنگ ریاضی به پاک کن احتیاج دارد»</a:t>
            </a:r>
            <a:endParaRPr lang="en-US" sz="2400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 algn="justLow">
              <a:buClr>
                <a:srgbClr val="C00000"/>
              </a:buClr>
            </a:pPr>
            <a:endParaRPr lang="fa-IR" dirty="0">
              <a:solidFill>
                <a:srgbClr val="476956"/>
              </a:solidFill>
              <a:cs typeface="B Yagut" pitchFamily="2" charset="-78"/>
            </a:endParaRPr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464" y="1285860"/>
            <a:ext cx="10668075" cy="5191140"/>
          </a:xfrm>
        </p:spPr>
        <p:txBody>
          <a:bodyPr/>
          <a:lstStyle/>
          <a:p>
            <a:pPr>
              <a:lnSpc>
                <a:spcPct val="200000"/>
              </a:lnSpc>
              <a:buClr>
                <a:srgbClr val="C00000"/>
              </a:buClr>
              <a:buNone/>
            </a:pPr>
            <a:r>
              <a:rPr lang="ar-SA" sz="2000" dirty="0">
                <a:solidFill>
                  <a:srgbClr val="FF0000"/>
                </a:solidFill>
                <a:cs typeface="B Titr" pitchFamily="2" charset="-78"/>
              </a:rPr>
              <a:t>مرحله اول: مشخص کردن و توصیف مشکل</a:t>
            </a:r>
            <a:endParaRPr lang="en-US" sz="2000" dirty="0">
              <a:solidFill>
                <a:srgbClr val="FF0000"/>
              </a:solidFill>
              <a:cs typeface="B Titr" pitchFamily="2" charset="-78"/>
            </a:endParaRPr>
          </a:p>
          <a:p>
            <a:pPr>
              <a:lnSpc>
                <a:spcPct val="20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آرمان برای زنگ ریاضی به پاک کن نیاز دارد اما آن را گم کرده است.</a:t>
            </a:r>
            <a:endParaRPr lang="en-US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>
              <a:buClr>
                <a:srgbClr val="C00000"/>
              </a:buClr>
              <a:buFont typeface="Courier New" pitchFamily="49" charset="0"/>
              <a:buChar char="o"/>
            </a:pPr>
            <a:endParaRPr lang="fa-IR" dirty="0">
              <a:solidFill>
                <a:srgbClr val="00B050"/>
              </a:solidFill>
            </a:endParaRPr>
          </a:p>
        </p:txBody>
      </p:sp>
      <p:pic>
        <p:nvPicPr>
          <p:cNvPr id="6147" name="Picture 3" descr="K:\Documents and Settings\amozesh2\Desktop\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3460434"/>
            <a:ext cx="5247249" cy="3397566"/>
          </a:xfrm>
          <a:prstGeom prst="rect">
            <a:avLst/>
          </a:prstGeom>
          <a:noFill/>
        </p:spPr>
      </p:pic>
      <p:pic>
        <p:nvPicPr>
          <p:cNvPr id="4" name="Content Placeholder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92369"/>
            <a:ext cx="12192000" cy="1000108"/>
          </a:xfrm>
        </p:spPr>
        <p:txBody>
          <a:bodyPr/>
          <a:lstStyle/>
          <a:p>
            <a:pPr algn="ctr"/>
            <a:r>
              <a:rPr lang="ar-SA" sz="2800" dirty="0" smtClean="0">
                <a:solidFill>
                  <a:srgbClr val="FFFF00"/>
                </a:solidFill>
                <a:cs typeface="B Titr" pitchFamily="2" charset="-78"/>
              </a:rPr>
              <a:t>مرحله دوم: فکر و مطرح کردن راه حل</a:t>
            </a:r>
            <a:r>
              <a:rPr lang="fa-IR" sz="2800" dirty="0" smtClean="0">
                <a:solidFill>
                  <a:srgbClr val="FFFF00"/>
                </a:solidFill>
                <a:cs typeface="B Titr" pitchFamily="2" charset="-78"/>
              </a:rPr>
              <a:t> </a:t>
            </a:r>
            <a:r>
              <a:rPr lang="ar-SA" sz="2800" dirty="0" smtClean="0">
                <a:solidFill>
                  <a:srgbClr val="FFFF00"/>
                </a:solidFill>
                <a:cs typeface="B Titr" pitchFamily="2" charset="-78"/>
              </a:rPr>
              <a:t>های مختلف</a:t>
            </a:r>
            <a:endParaRPr lang="fa-IR" sz="2800" dirty="0">
              <a:solidFill>
                <a:srgbClr val="FFFF00"/>
              </a:solidFill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2067952"/>
            <a:ext cx="11342408" cy="4409048"/>
          </a:xfrm>
        </p:spPr>
        <p:txBody>
          <a:bodyPr>
            <a:normAutofit fontScale="92500" lnSpcReduction="10000"/>
          </a:bodyPr>
          <a:lstStyle/>
          <a:p>
            <a:r>
              <a:rPr lang="ar-SA" sz="2400" dirty="0" smtClean="0">
                <a:solidFill>
                  <a:srgbClr val="C00000"/>
                </a:solidFill>
                <a:cs typeface="B Titr" pitchFamily="2" charset="-78"/>
              </a:rPr>
              <a:t>راه </a:t>
            </a:r>
            <a:r>
              <a:rPr lang="ar-SA" sz="2400" dirty="0">
                <a:solidFill>
                  <a:srgbClr val="C00000"/>
                </a:solidFill>
                <a:cs typeface="B Titr" pitchFamily="2" charset="-78"/>
              </a:rPr>
              <a:t>حل های ممکن:</a:t>
            </a:r>
            <a:endParaRPr lang="en-US" sz="2400" dirty="0">
              <a:solidFill>
                <a:srgbClr val="C00000"/>
              </a:solidFill>
              <a:cs typeface="B Titr" pitchFamily="2" charset="-78"/>
            </a:endParaRPr>
          </a:p>
          <a:p>
            <a:pPr lvl="0">
              <a:lnSpc>
                <a:spcPct val="15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آرمان می</a:t>
            </a:r>
            <a:r>
              <a:rPr lang="fa-IR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تواند مدت بیشتری در خانه دنبال پاک کنش بگردد.</a:t>
            </a:r>
            <a:endParaRPr lang="en-US" sz="2000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 lvl="0">
              <a:lnSpc>
                <a:spcPct val="15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آرمان می</a:t>
            </a:r>
            <a:r>
              <a:rPr lang="fa-IR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تواند از پدر و مادرش برای پیدا کردن پاک کن کمک بخواهد.</a:t>
            </a:r>
            <a:endParaRPr lang="en-US" sz="2000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 lvl="0">
              <a:lnSpc>
                <a:spcPct val="15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آرمان می</a:t>
            </a:r>
            <a:r>
              <a:rPr lang="fa-IR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تواند سر راه مدرسه یک پاک کن بخرد.</a:t>
            </a:r>
            <a:endParaRPr lang="en-US" sz="2000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 lvl="0">
              <a:lnSpc>
                <a:spcPct val="15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آرمان می</a:t>
            </a:r>
            <a:r>
              <a:rPr lang="fa-IR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تواند در کلاس از دوستش یک مدادپاک کن قرض بگیرد.</a:t>
            </a:r>
            <a:endParaRPr lang="en-US" sz="2000" dirty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 lvl="0">
              <a:lnSpc>
                <a:spcPct val="15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آرمان می</a:t>
            </a:r>
            <a:r>
              <a:rPr lang="fa-IR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000" dirty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تواند در خانه بماند و مدرسه نرود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.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 lvl="0">
              <a:lnSpc>
                <a:spcPct val="15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آرمان می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</a:t>
            </a: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تواند</a:t>
            </a:r>
            <a:r>
              <a:rPr lang="fa-IR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 از پاک کن کوچک مداد سیاهش استفاده کند.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pPr lvl="0">
              <a:lnSpc>
                <a:spcPct val="150000"/>
              </a:lnSpc>
              <a:buClr>
                <a:srgbClr val="C00000"/>
              </a:buClr>
              <a:buFont typeface="Courier New" pitchFamily="49" charset="0"/>
              <a:buChar char="o"/>
            </a:pPr>
            <a:r>
              <a:rPr lang="ar-SA" sz="2000" dirty="0" smtClean="0">
                <a:solidFill>
                  <a:schemeClr val="accent1">
                    <a:lumMod val="50000"/>
                  </a:schemeClr>
                </a:solidFill>
                <a:cs typeface="B Yagut" pitchFamily="2" charset="-78"/>
              </a:rPr>
              <a:t>...........................................................</a:t>
            </a:r>
            <a:endParaRPr lang="en-US" sz="2000" dirty="0" smtClean="0">
              <a:solidFill>
                <a:schemeClr val="accent1">
                  <a:lumMod val="50000"/>
                </a:schemeClr>
              </a:solidFill>
              <a:cs typeface="B Yagut" pitchFamily="2" charset="-78"/>
            </a:endParaRPr>
          </a:p>
          <a:p>
            <a:endParaRPr lang="fa-IR" dirty="0"/>
          </a:p>
        </p:txBody>
      </p:sp>
      <p:pic>
        <p:nvPicPr>
          <p:cNvPr id="4" name="Content Placeholder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07" y="6019800"/>
            <a:ext cx="854547" cy="630737"/>
          </a:xfrm>
          <a:prstGeom prst="rect">
            <a:avLst/>
          </a:prstGeom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</TotalTime>
  <Words>561</Words>
  <Application>Microsoft Office PowerPoint</Application>
  <PresentationFormat>Custom</PresentationFormat>
  <Paragraphs>58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Dividend</vt:lpstr>
      <vt:lpstr>مدرس دکتر مریم کوشا فوق تخصص روانپزشکی کودک و نوجوان دانشگاه علوم پزشکی گیلان</vt:lpstr>
      <vt:lpstr>هدف ها</vt:lpstr>
      <vt:lpstr>مقدمه</vt:lpstr>
      <vt:lpstr>مقدمه</vt:lpstr>
      <vt:lpstr>مقدمه</vt:lpstr>
      <vt:lpstr>مراحل اصلی مهارت حل مسئله</vt:lpstr>
      <vt:lpstr>تمرین 1</vt:lpstr>
      <vt:lpstr>Slide 8</vt:lpstr>
      <vt:lpstr>مرحله دوم: فکر و مطرح کردن راه حل های مختلف</vt:lpstr>
      <vt:lpstr>مرحله سوم: مشخص کردن نکته های مثبت و منفی هر راه حل</vt:lpstr>
      <vt:lpstr>مرحله سوم: مشخص کردن نکته های مثبت و منفی هر راه حل</vt:lpstr>
      <vt:lpstr>مرحله چهارم: انتخاب مناسب ترین راه حل و عمل کردن به آن</vt:lpstr>
      <vt:lpstr>مرحله پنجم: ارزیابی در مورد راه حل به کار رفته و دادن پاداش به خود  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موضوع:</dc:title>
  <dc:creator>Windows User</dc:creator>
  <cp:lastModifiedBy>amozesh2</cp:lastModifiedBy>
  <cp:revision>61</cp:revision>
  <dcterms:created xsi:type="dcterms:W3CDTF">2018-10-24T07:50:12Z</dcterms:created>
  <dcterms:modified xsi:type="dcterms:W3CDTF">2019-02-17T09:37:02Z</dcterms:modified>
</cp:coreProperties>
</file>